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426C0-A963-A967-3682-F63FD2825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DED1F-7398-8526-D4A8-CD3C0BF2D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DF56F-A20C-AFD3-E8A1-0ACB1C723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2C59-F200-4DBD-8291-7B5EB06197B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1D443-B119-A184-4AD0-13FECEA6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1262C-CACA-750B-F766-A19E88D5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3A8A-2845-462D-9F02-41A107C2F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15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D5A4A-C0F3-71B7-A424-58DE5EFBC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505949-1F49-5857-37D8-3F5BBEEFB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1032E-77D2-6C66-31F6-F1B22611F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2C59-F200-4DBD-8291-7B5EB06197B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CB522-C039-A5AD-0F9D-6904C5E76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53C35B-431A-8120-ABA8-E77644A2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3A8A-2845-462D-9F02-41A107C2F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80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E2C90D-29BA-B71B-78EE-7FA7E2DDC5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068FD-3C37-D107-2C6C-DC50478DCB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AC01C-1BE3-0DEC-4D5E-E0F074AD9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2C59-F200-4DBD-8291-7B5EB06197B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9ECF58-2D52-A338-B735-ECA95E24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422CAE-DCCF-EA96-AF3F-694C49761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3A8A-2845-462D-9F02-41A107C2F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32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C0E6C-C6CE-292A-0A1C-13DF0DAFD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8CF70-2BD1-A02A-BEB7-B643E3B0E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6A0742-C430-D67A-6F0A-B4FCF3923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2C59-F200-4DBD-8291-7B5EB06197B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A4624-1E9F-1B7D-2662-1DEE8AF7C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E3E5D-BF36-A949-DEC1-49B4F1A9F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3A8A-2845-462D-9F02-41A107C2F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84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187C4-2E97-98F1-2FF3-1B0227CB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D91DC-23F4-BCF9-E002-2445BA020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17A8B-B16F-C54D-DEAC-80B76C7F5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2C59-F200-4DBD-8291-7B5EB06197B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09B1C-123F-63EC-1312-7B4B0A1C9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14C55-7D67-F300-AF8A-A02D5862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3A8A-2845-462D-9F02-41A107C2F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42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2153A-CC33-AF62-A7F5-826A8CDDA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C313E-7DAD-47F8-B016-C73B9D2B46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3B7B9-05FA-6625-9CAC-ED48CE97A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EFFB66-A818-3F67-23B0-B774D0CD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2C59-F200-4DBD-8291-7B5EB06197B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57B0F1-CE97-C1A7-85A2-8553233A4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BF2D59-97BC-FFA7-0C47-9286D20B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3A8A-2845-462D-9F02-41A107C2F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86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CF4AC-19E8-5E01-53FA-8808A5E7F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28476-DC2A-2B5B-88DB-34F63D253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2F9ED-1566-F87E-F3E5-C6AB966B99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AD5EF7-AC01-192B-F91D-A7B7BF0E70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8B5031-0D05-E803-0F5F-E38FDBF9BF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769770-C4F8-8A38-ED77-1A89C97C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2C59-F200-4DBD-8291-7B5EB06197B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59E529-3E51-6F7A-E95D-E51EB95EF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0EDE17-EAB3-322B-48D4-EF8348483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3A8A-2845-462D-9F02-41A107C2F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74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FD9AC-D5CD-E40C-DCB4-C4E8B76B5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4AD3E3-E743-8729-BA49-CBE902677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2C59-F200-4DBD-8291-7B5EB06197B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23F155-B533-BCFD-43A6-3418F5490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F36D66-5D06-3DEB-D450-4A695BBBC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3A8A-2845-462D-9F02-41A107C2F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7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3277BD-22EE-A0FA-7B0D-B82AC3821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2C59-F200-4DBD-8291-7B5EB06197B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ACA3B-9436-D402-4587-A11C9BBDA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5AB97-66CC-4984-A898-4AB0B3530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3A8A-2845-462D-9F02-41A107C2F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5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F2FE-EAE4-3EBF-FBB4-13B9A18EF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93F7E-41DA-6D86-F7D4-0CCCE045C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3DD54-723C-3DF3-D711-9D4C01AFD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76CDB-561C-DEE8-5A96-77A0255F2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2C59-F200-4DBD-8291-7B5EB06197B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7E6171-90C0-C51F-902E-C1FC08A94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BA567-940E-1E43-C15C-D1BB3726B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3A8A-2845-462D-9F02-41A107C2F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99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02E7-D208-6840-6CB0-6B3CCB563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D93F6C-D5E5-9C38-E3ED-98F97E7EB0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ACB54B-E17C-C607-EC54-B1C570ECF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4D887C-C197-028D-60DC-400053AE4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62C59-F200-4DBD-8291-7B5EB06197B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000835-EB03-E75D-5C06-7EDE70CA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877F3-FCA7-6A33-7C57-7B3E3FCCB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893A8A-2845-462D-9F02-41A107C2F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1EB395-A6C8-8DB9-1199-064C5D20F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703A9-B4C9-40BE-3BF3-F6C5179D8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E3ED9-640E-A230-26A8-440704239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262C59-F200-4DBD-8291-7B5EB06197B2}" type="datetimeFigureOut">
              <a:rPr lang="en-US" smtClean="0"/>
              <a:t>6/6/2024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33E4C-484D-6B5F-09F0-E78AAA4A8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5AF58-DD8D-15F8-B29C-6169BD9C1F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893A8A-2845-462D-9F02-41A107C2FA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3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2D1A2-1393-816E-FCEF-77424AACE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338"/>
            <a:ext cx="9144000" cy="3274592"/>
          </a:xfrm>
        </p:spPr>
        <p:txBody>
          <a:bodyPr anchor="ctr">
            <a:normAutofit/>
          </a:bodyPr>
          <a:lstStyle/>
          <a:p>
            <a:r>
              <a:rPr lang="en-US" sz="7200" dirty="0"/>
              <a:t>Building R Project for 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71D7F-69ED-C73D-1D69-E25811841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14052"/>
            <a:ext cx="9144000" cy="651910"/>
          </a:xfrm>
        </p:spPr>
        <p:txBody>
          <a:bodyPr anchor="ctr">
            <a:normAutofit/>
          </a:bodyPr>
          <a:lstStyle/>
          <a:p>
            <a:r>
              <a:rPr lang="en-US" sz="1500" b="1" dirty="0"/>
              <a:t>Prepared by: </a:t>
            </a:r>
            <a:r>
              <a:rPr lang="en-US" sz="1500" dirty="0"/>
              <a:t>Marwan Al Farah</a:t>
            </a:r>
          </a:p>
          <a:p>
            <a:r>
              <a:rPr lang="en-US" sz="1500" b="1" dirty="0"/>
              <a:t>Presented to: </a:t>
            </a:r>
            <a:r>
              <a:rPr lang="en-US" sz="1500" dirty="0"/>
              <a:t>Dr. Rami Ibrahim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746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ADD5-0FAF-1447-1285-A664DDDA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41" y="1624160"/>
            <a:ext cx="5628010" cy="337680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BE0311-3D93-3407-C0FD-9DE90682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 fontScale="90000"/>
          </a:bodyPr>
          <a:lstStyle/>
          <a:p>
            <a:r>
              <a:rPr lang="en-US" sz="3600" dirty="0"/>
              <a:t>Average Population per Household by Ocean Proximity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F1850C-8BD8-E6A1-AE69-75BE2653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Compares average population per household based on ocean proximity.</a:t>
            </a:r>
          </a:p>
          <a:p>
            <a:r>
              <a:rPr lang="en-US" sz="1800" dirty="0"/>
              <a:t>Inland areas have higher average populations per household.</a:t>
            </a:r>
          </a:p>
          <a:p>
            <a:r>
              <a:rPr lang="en-US" sz="1800" dirty="0"/>
              <a:t>Informs community service and infrastructure planning for larger households.</a:t>
            </a:r>
          </a:p>
        </p:txBody>
      </p:sp>
    </p:spTree>
    <p:extLst>
      <p:ext uri="{BB962C8B-B14F-4D97-AF65-F5344CB8AC3E}">
        <p14:creationId xmlns:p14="http://schemas.microsoft.com/office/powerpoint/2010/main" val="3826304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ADD5-0FAF-1447-1285-A664DDDA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42" y="1624160"/>
            <a:ext cx="5628008" cy="337680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BE0311-3D93-3407-C0FD-9DE90682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dirty="0"/>
              <a:t>Bar Chart of Age Group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F1850C-8BD8-E6A1-AE69-75BE2653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Shows the count of houses by age group.</a:t>
            </a:r>
          </a:p>
          <a:p>
            <a:r>
              <a:rPr lang="en-US" sz="1800" dirty="0"/>
              <a:t>Most houses are in the 16-30 and 31-45 age groups, indicating newer properties.</a:t>
            </a:r>
          </a:p>
          <a:p>
            <a:r>
              <a:rPr lang="en-US" sz="1800" dirty="0"/>
              <a:t>Guides maintenance planning and renovation projects based on housing age.</a:t>
            </a:r>
          </a:p>
        </p:txBody>
      </p:sp>
    </p:spTree>
    <p:extLst>
      <p:ext uri="{BB962C8B-B14F-4D97-AF65-F5344CB8AC3E}">
        <p14:creationId xmlns:p14="http://schemas.microsoft.com/office/powerpoint/2010/main" val="3878934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ADD5-0FAF-1447-1285-A664DDDA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42" y="1624160"/>
            <a:ext cx="5628008" cy="33768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BE0311-3D93-3407-C0FD-9DE90682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 fontScale="90000"/>
          </a:bodyPr>
          <a:lstStyle/>
          <a:p>
            <a:r>
              <a:rPr lang="en-US" sz="3600" dirty="0"/>
              <a:t>Line Chart of Average Median House Value by Housing Age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F1850C-8BD8-E6A1-AE69-75BE2653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Shows average house value by age of the house.</a:t>
            </a:r>
          </a:p>
          <a:p>
            <a:r>
              <a:rPr lang="en-US" sz="1800" dirty="0"/>
              <a:t>House values generally decrease as housing age increases.</a:t>
            </a:r>
          </a:p>
          <a:p>
            <a:r>
              <a:rPr lang="en-US" sz="1800" dirty="0"/>
              <a:t>Assists in assessing property depreciation and planning renovations to maintain value.</a:t>
            </a:r>
          </a:p>
        </p:txBody>
      </p:sp>
    </p:spTree>
    <p:extLst>
      <p:ext uri="{BB962C8B-B14F-4D97-AF65-F5344CB8AC3E}">
        <p14:creationId xmlns:p14="http://schemas.microsoft.com/office/powerpoint/2010/main" val="497102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ADD5-0FAF-1447-1285-A664DDDA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42" y="1624160"/>
            <a:ext cx="5628007" cy="337680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BE0311-3D93-3407-C0FD-9DE90682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 fontScale="90000"/>
          </a:bodyPr>
          <a:lstStyle/>
          <a:p>
            <a:r>
              <a:rPr lang="en-US" sz="3600" dirty="0"/>
              <a:t>Line Chart of Sum of Households by Construction Year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F1850C-8BD8-E6A1-AE69-75BE2653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Shows the sum of households by construction year.</a:t>
            </a:r>
          </a:p>
          <a:p>
            <a:r>
              <a:rPr lang="en-US" sz="1800" dirty="0"/>
              <a:t>Significant development occurred between 1950 and 1980, with peaks in the 1950s and 1970s.</a:t>
            </a:r>
          </a:p>
          <a:p>
            <a:r>
              <a:rPr lang="en-US" sz="1800" dirty="0"/>
              <a:t>Helps understand historical housing trends and plan future projects based on past growth.</a:t>
            </a:r>
          </a:p>
        </p:txBody>
      </p:sp>
    </p:spTree>
    <p:extLst>
      <p:ext uri="{BB962C8B-B14F-4D97-AF65-F5344CB8AC3E}">
        <p14:creationId xmlns:p14="http://schemas.microsoft.com/office/powerpoint/2010/main" val="784438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ADD5-0FAF-1447-1285-A664DDDA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42" y="1624160"/>
            <a:ext cx="5628007" cy="337680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BE0311-3D93-3407-C0FD-9DE90682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dirty="0"/>
              <a:t>Map Highlighting Ocean Proximity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F1850C-8BD8-E6A1-AE69-75BE2653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 lnSpcReduction="10000"/>
          </a:bodyPr>
          <a:lstStyle/>
          <a:p>
            <a:r>
              <a:rPr lang="en-US" sz="1800" b="1" dirty="0"/>
              <a:t>Static Description: </a:t>
            </a:r>
            <a:r>
              <a:rPr lang="en-US" sz="1800" dirty="0"/>
              <a:t>Highlights houses based on their ocean proximity. Properties near the ocean are clustered along the coast.</a:t>
            </a:r>
          </a:p>
          <a:p>
            <a:r>
              <a:rPr lang="en-US" sz="1800" b="1" dirty="0"/>
              <a:t>Interactive Description: </a:t>
            </a:r>
            <a:r>
              <a:rPr lang="en-US" sz="1800" dirty="0"/>
              <a:t>Users can zoom in on specific regions and view detailed proximity data. Hovering over points provides additional information about each property.</a:t>
            </a:r>
          </a:p>
          <a:p>
            <a:r>
              <a:rPr lang="en-US" sz="1800" dirty="0"/>
              <a:t>Enhances geographic analysis, making it easier to identify clusters of coastal and inland properties for targeted real estate marketing and development planning.</a:t>
            </a:r>
          </a:p>
        </p:txBody>
      </p:sp>
    </p:spTree>
    <p:extLst>
      <p:ext uri="{BB962C8B-B14F-4D97-AF65-F5344CB8AC3E}">
        <p14:creationId xmlns:p14="http://schemas.microsoft.com/office/powerpoint/2010/main" val="2737754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ADD5-0FAF-1447-1285-A664DDDA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43" y="1624160"/>
            <a:ext cx="5628005" cy="337680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BE0311-3D93-3407-C0FD-9DE90682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Autofit/>
          </a:bodyPr>
          <a:lstStyle/>
          <a:p>
            <a:r>
              <a:rPr lang="en-US" sz="2800" dirty="0"/>
              <a:t>Line Chart of Average Median House Value by Housing Age and Ocean Proximity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F1850C-8BD8-E6A1-AE69-75BE2653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 lnSpcReduction="10000"/>
          </a:bodyPr>
          <a:lstStyle/>
          <a:p>
            <a:r>
              <a:rPr lang="en-US" sz="1800" b="1" dirty="0"/>
              <a:t>Static Description: </a:t>
            </a:r>
            <a:r>
              <a:rPr lang="en-US" sz="1800" dirty="0"/>
              <a:t>Shows average house values by housing age and ocean proximity. Island properties have higher values regardless of age.</a:t>
            </a:r>
          </a:p>
          <a:p>
            <a:r>
              <a:rPr lang="en-US" sz="1800" b="1" dirty="0"/>
              <a:t>Interactive Description: </a:t>
            </a:r>
            <a:r>
              <a:rPr lang="en-US" sz="1800" dirty="0"/>
              <a:t>Users can filter by ocean proximity and see how house values change over different housing ages. Detailed tooltips provide context-specific information.</a:t>
            </a:r>
          </a:p>
          <a:p>
            <a:r>
              <a:rPr lang="en-US" sz="1800" dirty="0"/>
              <a:t>Helps investors and policymakers understand the impact of housing age and ocean proximity on property values, guiding investment decisions.</a:t>
            </a:r>
          </a:p>
        </p:txBody>
      </p:sp>
    </p:spTree>
    <p:extLst>
      <p:ext uri="{BB962C8B-B14F-4D97-AF65-F5344CB8AC3E}">
        <p14:creationId xmlns:p14="http://schemas.microsoft.com/office/powerpoint/2010/main" val="533766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ADD5-0FAF-1447-1285-A664DDDA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43" y="1624160"/>
            <a:ext cx="5628005" cy="337680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BE0311-3D93-3407-C0FD-9DE90682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Autofit/>
          </a:bodyPr>
          <a:lstStyle/>
          <a:p>
            <a:r>
              <a:rPr lang="en-US" sz="3600" dirty="0"/>
              <a:t>Map of Clusters of Housing Age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F1850C-8BD8-E6A1-AE69-75BE2653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Static Description: </a:t>
            </a:r>
            <a:r>
              <a:rPr lang="en-US" sz="1800" dirty="0"/>
              <a:t>Shows clusters of houses based on their age. Older houses are more evenly distributed.</a:t>
            </a:r>
          </a:p>
          <a:p>
            <a:r>
              <a:rPr lang="en-US" sz="1800" b="1" dirty="0"/>
              <a:t>Interactive Description: </a:t>
            </a:r>
            <a:r>
              <a:rPr lang="en-US" sz="1800" dirty="0"/>
              <a:t>Users can explore different regions by zooming and panning, with detailed tooltips providing additional information.</a:t>
            </a:r>
          </a:p>
          <a:p>
            <a:r>
              <a:rPr lang="en-US" sz="1800" dirty="0"/>
              <a:t>Facilitates urban renewal projects and resource allocation by highlighting clusters of older and newer housing stock.</a:t>
            </a:r>
          </a:p>
        </p:txBody>
      </p:sp>
    </p:spTree>
    <p:extLst>
      <p:ext uri="{BB962C8B-B14F-4D97-AF65-F5344CB8AC3E}">
        <p14:creationId xmlns:p14="http://schemas.microsoft.com/office/powerpoint/2010/main" val="2727681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ADD5-0FAF-1447-1285-A664DDDA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44" y="1624160"/>
            <a:ext cx="5628003" cy="337680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BE0311-3D93-3407-C0FD-9DE90682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Autofit/>
          </a:bodyPr>
          <a:lstStyle/>
          <a:p>
            <a:r>
              <a:rPr lang="en-US" sz="3600" dirty="0"/>
              <a:t>Histogram of Construction Years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F1850C-8BD8-E6A1-AE69-75BE2653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 lnSpcReduction="10000"/>
          </a:bodyPr>
          <a:lstStyle/>
          <a:p>
            <a:r>
              <a:rPr lang="en-US" sz="1800" b="1" dirty="0"/>
              <a:t>Static Description: </a:t>
            </a:r>
            <a:r>
              <a:rPr lang="en-US" sz="1800" dirty="0"/>
              <a:t>Shows the distribution of construction years for the houses. There were significant construction booms in the 1950s, 1960s, and 1970s.</a:t>
            </a:r>
          </a:p>
          <a:p>
            <a:r>
              <a:rPr lang="en-US" sz="1800" b="1" dirty="0"/>
              <a:t>Interactive Description: </a:t>
            </a:r>
            <a:r>
              <a:rPr lang="en-US" sz="1800" dirty="0"/>
              <a:t>Users can zoom in on specific time periods to examine construction trends. Detailed tooltips provide additional context about the number of houses built in each year.</a:t>
            </a:r>
          </a:p>
          <a:p>
            <a:r>
              <a:rPr lang="en-US" sz="1800" dirty="0"/>
              <a:t>Helps in assessing the age distribution of housing stock and planning for future construction projects.</a:t>
            </a:r>
          </a:p>
        </p:txBody>
      </p:sp>
    </p:spTree>
    <p:extLst>
      <p:ext uri="{BB962C8B-B14F-4D97-AF65-F5344CB8AC3E}">
        <p14:creationId xmlns:p14="http://schemas.microsoft.com/office/powerpoint/2010/main" val="4085052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ADD5-0FAF-1447-1285-A664DDDA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44" y="1624160"/>
            <a:ext cx="5628003" cy="33768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BE0311-3D93-3407-C0FD-9DE90682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Autofit/>
          </a:bodyPr>
          <a:lstStyle/>
          <a:p>
            <a:r>
              <a:rPr lang="en-US" sz="3600" dirty="0"/>
              <a:t>Correlation Heat Map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F1850C-8BD8-E6A1-AE69-75BE2653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Static Description: </a:t>
            </a:r>
            <a:r>
              <a:rPr lang="en-US" sz="1800" dirty="0"/>
              <a:t>Shows the correlation between different numerical features in the dataset.</a:t>
            </a:r>
          </a:p>
          <a:p>
            <a:r>
              <a:rPr lang="en-US" sz="1800" b="1" dirty="0"/>
              <a:t>Interactive Description: </a:t>
            </a:r>
            <a:r>
              <a:rPr lang="en-US" sz="1800" dirty="0"/>
              <a:t>Users can hover over heat map cells to see exact correlation values between features. Clicking on cells provides additional insights into the relationships.</a:t>
            </a:r>
          </a:p>
          <a:p>
            <a:r>
              <a:rPr lang="en-US" sz="1800" dirty="0"/>
              <a:t>Identifying correlations helps in building predictive models and understanding the relationships between different housing features.</a:t>
            </a:r>
          </a:p>
        </p:txBody>
      </p:sp>
    </p:spTree>
    <p:extLst>
      <p:ext uri="{BB962C8B-B14F-4D97-AF65-F5344CB8AC3E}">
        <p14:creationId xmlns:p14="http://schemas.microsoft.com/office/powerpoint/2010/main" val="1269603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ADD5-0FAF-1447-1285-A664DDDA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44" y="1624160"/>
            <a:ext cx="5628002" cy="33768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BE0311-3D93-3407-C0FD-9DE90682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Autofit/>
          </a:bodyPr>
          <a:lstStyle/>
          <a:p>
            <a:r>
              <a:rPr lang="en-US" sz="3600" dirty="0"/>
              <a:t>Cumulative Total Households by Year Built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F1850C-8BD8-E6A1-AE69-75BE2653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Static Description: </a:t>
            </a:r>
            <a:r>
              <a:rPr lang="en-US" sz="1800" dirty="0"/>
              <a:t>Shows the cumulative number of households built over time.</a:t>
            </a:r>
          </a:p>
          <a:p>
            <a:r>
              <a:rPr lang="en-US" sz="1800" b="1" dirty="0"/>
              <a:t>Interactive Description: </a:t>
            </a:r>
            <a:r>
              <a:rPr lang="en-US" sz="1800" dirty="0"/>
              <a:t>Allows users to explore the cumulative growth of households over time with detailed tooltips providing context-specific information.</a:t>
            </a:r>
          </a:p>
          <a:p>
            <a:r>
              <a:rPr lang="en-US" sz="1800" dirty="0"/>
              <a:t>Helps in understanding long-term housing growth trends and planning for future housing development.</a:t>
            </a:r>
          </a:p>
        </p:txBody>
      </p:sp>
    </p:spTree>
    <p:extLst>
      <p:ext uri="{BB962C8B-B14F-4D97-AF65-F5344CB8AC3E}">
        <p14:creationId xmlns:p14="http://schemas.microsoft.com/office/powerpoint/2010/main" val="166508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7AE392-4356-A11B-F829-1CB1E5B5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Histogram of Median House Values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81C10-A772-6DD9-2D01-8D283EF84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Displays the distribution of median house values. </a:t>
            </a:r>
          </a:p>
          <a:p>
            <a:r>
              <a:rPr lang="en-US" sz="1800" dirty="0"/>
              <a:t>Most houses have values below $300,000, with a spike at $500,000, indicating a potential price cap.</a:t>
            </a:r>
          </a:p>
          <a:p>
            <a:r>
              <a:rPr lang="en-US" sz="1800" dirty="0"/>
              <a:t>Helps identify market trends and potential price limits, valuable for real estate agents and investors.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BECCADD5-0FAF-1447-1285-A664DDDA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738" y="1624160"/>
            <a:ext cx="5628018" cy="337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593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ADD5-0FAF-1447-1285-A664DDDA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44" y="1624160"/>
            <a:ext cx="5628002" cy="33768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BE0311-3D93-3407-C0FD-9DE90682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Autofit/>
          </a:bodyPr>
          <a:lstStyle/>
          <a:p>
            <a:r>
              <a:rPr lang="en-US" sz="3600" dirty="0"/>
              <a:t>Rooms vs. Bedrooms per Household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F1850C-8BD8-E6A1-AE69-75BE2653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 lnSpcReduction="10000"/>
          </a:bodyPr>
          <a:lstStyle/>
          <a:p>
            <a:r>
              <a:rPr lang="en-US" sz="1800" b="1" dirty="0"/>
              <a:t>Static Description: </a:t>
            </a:r>
            <a:r>
              <a:rPr lang="en-US" sz="1800" dirty="0"/>
              <a:t>Shows the relationship between rooms per household and bedrooms per household. There is a clear positive relationship.</a:t>
            </a:r>
          </a:p>
          <a:p>
            <a:r>
              <a:rPr lang="en-US" sz="1800" b="1" dirty="0"/>
              <a:t>Interactive Description: </a:t>
            </a:r>
            <a:r>
              <a:rPr lang="en-US" sz="1800" dirty="0"/>
              <a:t>Provides a detailed view of the relationship between rooms and bedrooms per household, with the ability to zoom in on dense areas. Detailed tooltips provide additional context.</a:t>
            </a:r>
          </a:p>
          <a:p>
            <a:r>
              <a:rPr lang="en-US" sz="1800" dirty="0"/>
              <a:t>Ensures housing projects meet market demand by balancing the number of rooms and bedrooms.</a:t>
            </a:r>
          </a:p>
        </p:txBody>
      </p:sp>
    </p:spTree>
    <p:extLst>
      <p:ext uri="{BB962C8B-B14F-4D97-AF65-F5344CB8AC3E}">
        <p14:creationId xmlns:p14="http://schemas.microsoft.com/office/powerpoint/2010/main" val="2147968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ADD5-0FAF-1447-1285-A664DDDA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45" y="1624160"/>
            <a:ext cx="5628000" cy="33768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BE0311-3D93-3407-C0FD-9DE90682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Autofit/>
          </a:bodyPr>
          <a:lstStyle/>
          <a:p>
            <a:r>
              <a:rPr lang="en-US" sz="3600" dirty="0"/>
              <a:t>Annual Total Households by Year Built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F1850C-8BD8-E6A1-AE69-75BE2653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b="1" dirty="0"/>
              <a:t>Static Description: </a:t>
            </a:r>
            <a:r>
              <a:rPr lang="en-US" sz="1800" dirty="0"/>
              <a:t>Shows the annual total number of households built.</a:t>
            </a:r>
          </a:p>
          <a:p>
            <a:r>
              <a:rPr lang="en-US" sz="1800" b="1" dirty="0"/>
              <a:t>Interactive Description: </a:t>
            </a:r>
            <a:r>
              <a:rPr lang="en-US" sz="1800" dirty="0"/>
              <a:t>Users can interactively examine annual construction trends, zooming in on specific years of interest. Detailed tooltips provide additional context.</a:t>
            </a:r>
          </a:p>
          <a:p>
            <a:r>
              <a:rPr lang="en-US" sz="1800" dirty="0"/>
              <a:t>Understanding annual construction trends helps in forecasting future housing needs and planning for sustainable development.</a:t>
            </a:r>
          </a:p>
        </p:txBody>
      </p:sp>
    </p:spTree>
    <p:extLst>
      <p:ext uri="{BB962C8B-B14F-4D97-AF65-F5344CB8AC3E}">
        <p14:creationId xmlns:p14="http://schemas.microsoft.com/office/powerpoint/2010/main" val="2070201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DBE0311-3D93-3407-C0FD-9DE90682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Autofit/>
          </a:bodyPr>
          <a:lstStyle/>
          <a:p>
            <a:r>
              <a:rPr lang="en-US" sz="3600" dirty="0"/>
              <a:t>Shiny App Overview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F1850C-8BD8-E6A1-AE69-75BE2653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 fontScale="85000" lnSpcReduction="20000"/>
          </a:bodyPr>
          <a:lstStyle/>
          <a:p>
            <a:r>
              <a:rPr lang="en-US" sz="1800" dirty="0"/>
              <a:t>An interactive platform for exploring the distribution of houses built over time in California on a map, and the distribution of other variables on a histogram.</a:t>
            </a:r>
          </a:p>
          <a:p>
            <a:r>
              <a:rPr lang="en-US" sz="1800" b="1" dirty="0"/>
              <a:t>Features:</a:t>
            </a:r>
          </a:p>
          <a:p>
            <a:pPr lvl="1"/>
            <a:r>
              <a:rPr lang="en-US" sz="1400" b="1" dirty="0"/>
              <a:t>Selection: </a:t>
            </a:r>
            <a:r>
              <a:rPr lang="en-US" sz="1400" dirty="0"/>
              <a:t>Users select specific years using a slider, specific variables using a dropdown menu, and ocean proximity using checkboxes.</a:t>
            </a:r>
          </a:p>
          <a:p>
            <a:pPr lvl="1"/>
            <a:r>
              <a:rPr lang="en-US" sz="1400" b="1" dirty="0"/>
              <a:t>Navigation</a:t>
            </a:r>
            <a:r>
              <a:rPr lang="en-US" sz="1400" dirty="0"/>
              <a:t>: The map allows panning and zooming.</a:t>
            </a:r>
          </a:p>
          <a:p>
            <a:pPr lvl="1"/>
            <a:r>
              <a:rPr lang="en-US" sz="1400" b="1" dirty="0"/>
              <a:t>Filtering: </a:t>
            </a:r>
            <a:r>
              <a:rPr lang="en-US" sz="1400" dirty="0"/>
              <a:t>Data dynamically updates based on selected year, along with the option to choose a variable using the dropdown menu along with the ocean proximity checkboxes.</a:t>
            </a:r>
          </a:p>
          <a:p>
            <a:pPr lvl="1"/>
            <a:r>
              <a:rPr lang="en-US" sz="1400" b="1" dirty="0"/>
              <a:t>Change Over Time: </a:t>
            </a:r>
            <a:r>
              <a:rPr lang="en-US" sz="1400" dirty="0"/>
              <a:t>Animation shows development over time.</a:t>
            </a:r>
          </a:p>
          <a:p>
            <a:pPr lvl="1"/>
            <a:r>
              <a:rPr lang="en-US" sz="1400" b="1" dirty="0"/>
              <a:t>Focus and Context: </a:t>
            </a:r>
            <a:r>
              <a:rPr lang="en-US" sz="1400" dirty="0"/>
              <a:t>Circle markers provide detailed views with geographic context.</a:t>
            </a:r>
          </a:p>
          <a:p>
            <a:r>
              <a:rPr lang="en-US" sz="1800" dirty="0"/>
              <a:t>Offers insights into housing development trends, aiding in planning and resource allocation for future projects.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4A123C-D1B5-CC46-75ED-A46C99A4A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950" y="1902230"/>
            <a:ext cx="5757589" cy="305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86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ADD5-0FAF-1447-1285-A664DDDA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39" y="1624160"/>
            <a:ext cx="5628015" cy="337680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BE0311-3D93-3407-C0FD-9DE90682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dirty="0"/>
              <a:t>Bar Chart of Ocean Proximity Counts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F1850C-8BD8-E6A1-AE69-75BE2653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Shows the count of houses by their proximity to the ocean.</a:t>
            </a:r>
          </a:p>
          <a:p>
            <a:r>
              <a:rPr lang="en-US" sz="1800" dirty="0"/>
              <a:t>Most houses are inland or within one hour of the ocean, with few on islands.</a:t>
            </a:r>
          </a:p>
          <a:p>
            <a:r>
              <a:rPr lang="en-US" sz="1800" dirty="0"/>
              <a:t>Guides real estate developers and investors in targeting specific markets based on proximity to the ocean.</a:t>
            </a:r>
          </a:p>
        </p:txBody>
      </p:sp>
    </p:spTree>
    <p:extLst>
      <p:ext uri="{BB962C8B-B14F-4D97-AF65-F5344CB8AC3E}">
        <p14:creationId xmlns:p14="http://schemas.microsoft.com/office/powerpoint/2010/main" val="37505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ADD5-0FAF-1447-1285-A664DDDA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39" y="1624160"/>
            <a:ext cx="5628015" cy="33768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BE0311-3D93-3407-C0FD-9DE90682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 fontScale="90000"/>
          </a:bodyPr>
          <a:lstStyle/>
          <a:p>
            <a:r>
              <a:rPr lang="en-US" sz="3600" dirty="0"/>
              <a:t>Average Median House Value by Ocean Proximity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F1850C-8BD8-E6A1-AE69-75BE2653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Compares average house values based on ocean proximity.</a:t>
            </a:r>
          </a:p>
          <a:p>
            <a:r>
              <a:rPr lang="en-US" sz="1800" dirty="0"/>
              <a:t>Island properties have the highest values, followed by houses near the bay and ocean, with inland properties having the lowest values.</a:t>
            </a:r>
          </a:p>
          <a:p>
            <a:r>
              <a:rPr lang="en-US" sz="1800" dirty="0"/>
              <a:t>Informs pricing strategies and investment decisions by highlighting the value impact of ocean proximity.</a:t>
            </a:r>
          </a:p>
        </p:txBody>
      </p:sp>
    </p:spTree>
    <p:extLst>
      <p:ext uri="{BB962C8B-B14F-4D97-AF65-F5344CB8AC3E}">
        <p14:creationId xmlns:p14="http://schemas.microsoft.com/office/powerpoint/2010/main" val="2792949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ADD5-0FAF-1447-1285-A664DDDA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40" y="1624160"/>
            <a:ext cx="5628013" cy="33768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BE0311-3D93-3407-C0FD-9DE90682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dirty="0"/>
              <a:t>Geographic Heat Map of House Values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F1850C-8BD8-E6A1-AE69-75BE2653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Shows the geographic distribution of house values across California.</a:t>
            </a:r>
          </a:p>
          <a:p>
            <a:r>
              <a:rPr lang="en-US" sz="1800" dirty="0"/>
              <a:t>Higher values are concentrated along the coast and in cities like Los Angeles and San Francisco.</a:t>
            </a:r>
          </a:p>
          <a:p>
            <a:r>
              <a:rPr lang="en-US" sz="1800" dirty="0"/>
              <a:t>Identifies high-value areas, guiding real estate investments and urban planning.</a:t>
            </a:r>
          </a:p>
        </p:txBody>
      </p:sp>
    </p:spTree>
    <p:extLst>
      <p:ext uri="{BB962C8B-B14F-4D97-AF65-F5344CB8AC3E}">
        <p14:creationId xmlns:p14="http://schemas.microsoft.com/office/powerpoint/2010/main" val="3936793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ADD5-0FAF-1447-1285-A664DDDA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40" y="1624160"/>
            <a:ext cx="5628013" cy="33768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BE0311-3D93-3407-C0FD-9DE90682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 fontScale="90000"/>
          </a:bodyPr>
          <a:lstStyle/>
          <a:p>
            <a:r>
              <a:rPr lang="en-US" sz="3600" dirty="0"/>
              <a:t>Scatter Plot of Median Income vs. Median House Value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F1850C-8BD8-E6A1-AE69-75BE2653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Displays the relationship between median income and house value.</a:t>
            </a:r>
          </a:p>
          <a:p>
            <a:r>
              <a:rPr lang="en-US" sz="1800" dirty="0"/>
              <a:t>Higher income areas tend to have higher house values.</a:t>
            </a:r>
          </a:p>
          <a:p>
            <a:r>
              <a:rPr lang="en-US" sz="1800" dirty="0"/>
              <a:t>Helps understand economic factors driving house prices, assisting in assessing housing affordability.</a:t>
            </a:r>
          </a:p>
        </p:txBody>
      </p:sp>
    </p:spTree>
    <p:extLst>
      <p:ext uri="{BB962C8B-B14F-4D97-AF65-F5344CB8AC3E}">
        <p14:creationId xmlns:p14="http://schemas.microsoft.com/office/powerpoint/2010/main" val="2703479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ADD5-0FAF-1447-1285-A664DDDA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40" y="1624160"/>
            <a:ext cx="5628012" cy="337680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BE0311-3D93-3407-C0FD-9DE90682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dirty="0"/>
              <a:t>Total Rooms vs. Total Bedrooms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F1850C-8BD8-E6A1-AE69-75BE2653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Shows the relationship between the total number of rooms and bedrooms.</a:t>
            </a:r>
          </a:p>
          <a:p>
            <a:r>
              <a:rPr lang="en-US" sz="1800" dirty="0"/>
              <a:t>A strong positive correlation indicates that more rooms generally mean more bedrooms.</a:t>
            </a:r>
          </a:p>
          <a:p>
            <a:r>
              <a:rPr lang="en-US" sz="1800" dirty="0"/>
              <a:t>Ensures housing projects meet market demand by balancing the number of rooms and bedrooms.</a:t>
            </a:r>
          </a:p>
        </p:txBody>
      </p:sp>
    </p:spTree>
    <p:extLst>
      <p:ext uri="{BB962C8B-B14F-4D97-AF65-F5344CB8AC3E}">
        <p14:creationId xmlns:p14="http://schemas.microsoft.com/office/powerpoint/2010/main" val="1850413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ADD5-0FAF-1447-1285-A664DDDA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40" y="1624160"/>
            <a:ext cx="5628012" cy="337680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BE0311-3D93-3407-C0FD-9DE90682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dirty="0"/>
              <a:t>Density Plot of Locations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F1850C-8BD8-E6A1-AE69-75BE2653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Displays the density of housing locations across California.</a:t>
            </a:r>
          </a:p>
          <a:p>
            <a:r>
              <a:rPr lang="en-US" sz="1800" dirty="0"/>
              <a:t>High-density areas are along the coast and in major cities.</a:t>
            </a:r>
          </a:p>
          <a:p>
            <a:r>
              <a:rPr lang="en-US" sz="1800" dirty="0"/>
              <a:t>Aids in urban planning and resource allocation for high-density areas.</a:t>
            </a:r>
          </a:p>
        </p:txBody>
      </p:sp>
    </p:spTree>
    <p:extLst>
      <p:ext uri="{BB962C8B-B14F-4D97-AF65-F5344CB8AC3E}">
        <p14:creationId xmlns:p14="http://schemas.microsoft.com/office/powerpoint/2010/main" val="3727721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CCADD5-0FAF-1447-1285-A664DDDA7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7741" y="1624160"/>
            <a:ext cx="5628010" cy="337680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BE0311-3D93-3407-C0FD-9DE906822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 dirty="0"/>
              <a:t>Overlay of Median Income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4F1850C-8BD8-E6A1-AE69-75BE26538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6" y="2031101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Overlays median income data on the geographic distribution of houses.</a:t>
            </a:r>
          </a:p>
          <a:p>
            <a:r>
              <a:rPr lang="en-US" sz="1800" dirty="0"/>
              <a:t>Higher income areas are near the coast and urban centers.</a:t>
            </a:r>
          </a:p>
          <a:p>
            <a:r>
              <a:rPr lang="en-US" sz="1800" dirty="0"/>
              <a:t>Identifies socioeconomic status, guiding policy decisions on housing affordability and development.</a:t>
            </a:r>
          </a:p>
        </p:txBody>
      </p:sp>
    </p:spTree>
    <p:extLst>
      <p:ext uri="{BB962C8B-B14F-4D97-AF65-F5344CB8AC3E}">
        <p14:creationId xmlns:p14="http://schemas.microsoft.com/office/powerpoint/2010/main" val="3128104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1233</Words>
  <Application>Microsoft Office PowerPoint</Application>
  <PresentationFormat>Widescreen</PresentationFormat>
  <Paragraphs>92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Building R Project for Data Visualization</vt:lpstr>
      <vt:lpstr>Histogram of Median House Values</vt:lpstr>
      <vt:lpstr>Bar Chart of Ocean Proximity Counts</vt:lpstr>
      <vt:lpstr>Average Median House Value by Ocean Proximity</vt:lpstr>
      <vt:lpstr>Geographic Heat Map of House Values</vt:lpstr>
      <vt:lpstr>Scatter Plot of Median Income vs. Median House Value</vt:lpstr>
      <vt:lpstr>Total Rooms vs. Total Bedrooms</vt:lpstr>
      <vt:lpstr>Density Plot of Locations</vt:lpstr>
      <vt:lpstr>Overlay of Median Income</vt:lpstr>
      <vt:lpstr>Average Population per Household by Ocean Proximity</vt:lpstr>
      <vt:lpstr>Bar Chart of Age Group</vt:lpstr>
      <vt:lpstr>Line Chart of Average Median House Value by Housing Age</vt:lpstr>
      <vt:lpstr>Line Chart of Sum of Households by Construction Year</vt:lpstr>
      <vt:lpstr>Map Highlighting Ocean Proximity</vt:lpstr>
      <vt:lpstr>Line Chart of Average Median House Value by Housing Age and Ocean Proximity</vt:lpstr>
      <vt:lpstr>Map of Clusters of Housing Age</vt:lpstr>
      <vt:lpstr>Histogram of Construction Years</vt:lpstr>
      <vt:lpstr>Correlation Heat Map</vt:lpstr>
      <vt:lpstr>Cumulative Total Households by Year Built</vt:lpstr>
      <vt:lpstr>Rooms vs. Bedrooms per Household</vt:lpstr>
      <vt:lpstr>Annual Total Households by Year Built</vt:lpstr>
      <vt:lpstr>Shiny App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R project for data visualization</dc:title>
  <dc:creator>Marwan Al-Farah</dc:creator>
  <cp:lastModifiedBy>Marwan Al-Farah</cp:lastModifiedBy>
  <cp:revision>7</cp:revision>
  <dcterms:created xsi:type="dcterms:W3CDTF">2024-05-21T09:00:37Z</dcterms:created>
  <dcterms:modified xsi:type="dcterms:W3CDTF">2024-06-06T12:04:54Z</dcterms:modified>
</cp:coreProperties>
</file>